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22"/>
  </p:notesMasterIdLst>
  <p:sldIdLst>
    <p:sldId id="1075" r:id="rId3"/>
    <p:sldId id="1070" r:id="rId4"/>
    <p:sldId id="499" r:id="rId5"/>
    <p:sldId id="1088" r:id="rId6"/>
    <p:sldId id="1089" r:id="rId7"/>
    <p:sldId id="1090" r:id="rId8"/>
    <p:sldId id="1091" r:id="rId9"/>
    <p:sldId id="1092" r:id="rId10"/>
    <p:sldId id="1093" r:id="rId11"/>
    <p:sldId id="1094" r:id="rId12"/>
    <p:sldId id="1095" r:id="rId13"/>
    <p:sldId id="1097" r:id="rId14"/>
    <p:sldId id="1096" r:id="rId15"/>
    <p:sldId id="1100" r:id="rId16"/>
    <p:sldId id="1098" r:id="rId17"/>
    <p:sldId id="1101" r:id="rId18"/>
    <p:sldId id="1099" r:id="rId19"/>
    <p:sldId id="1102" r:id="rId20"/>
    <p:sldId id="1084" r:id="rId21"/>
  </p:sldIdLst>
  <p:sldSz cx="12192000" cy="6858000"/>
  <p:notesSz cx="6858000" cy="9144000"/>
  <p:embeddedFontLst>
    <p:embeddedFont>
      <p:font typeface="Abadi" panose="020B0604020104020204" pitchFamily="34" charset="0"/>
      <p:regular r:id="rId23"/>
    </p:embeddedFont>
    <p:embeddedFont>
      <p:font typeface="等线" panose="02010600030101010101" pitchFamily="2" charset="-122"/>
      <p:regular r:id="rId24"/>
      <p:bold r:id="rId25"/>
    </p:embeddedFont>
    <p:embeddedFont>
      <p:font typeface="等线 Light" panose="02010600030101010101" pitchFamily="2" charset="-122"/>
      <p:regular r:id="rId26"/>
    </p:embeddedFont>
    <p:embeddedFont>
      <p:font typeface="华文中宋" panose="02010600040101010101" pitchFamily="2" charset="-122"/>
      <p:regular r:id="rId27"/>
    </p:embeddedFont>
    <p:embeddedFont>
      <p:font typeface="马善政毛笔" pitchFamily="2" charset="-122"/>
      <p:regular r:id="rId28"/>
    </p:embeddedFont>
    <p:embeddedFont>
      <p:font typeface="锐字真言体免费商用" panose="02010600030101010101" pitchFamily="2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38" autoAdjust="0"/>
    <p:restoredTop sz="94660"/>
  </p:normalViewPr>
  <p:slideViewPr>
    <p:cSldViewPr snapToGrid="0">
      <p:cViewPr varScale="1">
        <p:scale>
          <a:sx n="44" d="100"/>
          <a:sy n="44" d="100"/>
        </p:scale>
        <p:origin x="15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610F2-8209-4829-8321-68F948D271F4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8CAC1-4FCD-40BA-927F-A7FE8A8E5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77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61D10-B4B7-4BC9-99EB-EA833229F7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275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A4FC8-B6D3-4FAD-B49B-7B65511E69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61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61D10-B4B7-4BC9-99EB-EA833229F7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683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61D10-B4B7-4BC9-99EB-EA833229F7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84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61D10-B4B7-4BC9-99EB-EA833229F7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11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61D10-B4B7-4BC9-99EB-EA833229F7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72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61D10-B4B7-4BC9-99EB-EA833229F7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307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61D10-B4B7-4BC9-99EB-EA833229F7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67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94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48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167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08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92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16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19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79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92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57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2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729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93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60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03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89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82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87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38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31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32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B3297-11E0-4A29-B721-0F4C9E26DD5E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3E1FF-95CF-4A95-9DFD-C44A2C544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5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4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9165"/>
            <a:ext cx="12193425" cy="6854446"/>
          </a:xfrm>
          <a:prstGeom prst="rect">
            <a:avLst/>
          </a:prstGeom>
          <a:gradFill>
            <a:gsLst>
              <a:gs pos="90000">
                <a:schemeClr val="accent1">
                  <a:lumMod val="75000"/>
                </a:schemeClr>
              </a:gs>
              <a:gs pos="0">
                <a:schemeClr val="tx1">
                  <a:alpha val="30000"/>
                  <a:lumMod val="0"/>
                  <a:lumOff val="10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马善政毛笔" pitchFamily="2" charset="-122"/>
                <a:ea typeface="马善政毛笔" pitchFamily="2" charset="-122"/>
                <a:cs typeface="+mn-cs"/>
              </a:rPr>
              <a:t>           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马善政毛笔" pitchFamily="2" charset="-122"/>
              <a:ea typeface="马善政毛笔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06C59A-C05A-0660-ADF0-B21194356AAF}"/>
              </a:ext>
            </a:extLst>
          </p:cNvPr>
          <p:cNvGrpSpPr/>
          <p:nvPr/>
        </p:nvGrpSpPr>
        <p:grpSpPr>
          <a:xfrm>
            <a:off x="248693" y="2410327"/>
            <a:ext cx="11943307" cy="3608059"/>
            <a:chOff x="-1047452" y="2923612"/>
            <a:chExt cx="11943307" cy="3608059"/>
          </a:xfrm>
        </p:grpSpPr>
        <p:sp>
          <p:nvSpPr>
            <p:cNvPr id="2" name="文本框 1"/>
            <p:cNvSpPr txBox="1"/>
            <p:nvPr/>
          </p:nvSpPr>
          <p:spPr>
            <a:xfrm>
              <a:off x="1703511" y="5454453"/>
              <a:ext cx="61926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73000"/>
                      </a:prstClr>
                    </a:outerShdw>
                  </a:effectLst>
                  <a:uLnTx/>
                  <a:uFillTx/>
                  <a:latin typeface="马善政毛笔" pitchFamily="2" charset="-122"/>
                  <a:ea typeface="马善政毛笔" pitchFamily="2" charset="-122"/>
                  <a:cs typeface="+mn-cs"/>
                </a:rPr>
                <a:t>南方科技大学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73000"/>
                      </a:prstClr>
                    </a:outerShdw>
                  </a:effectLst>
                  <a:uLnTx/>
                  <a:uFillTx/>
                  <a:latin typeface="马善政毛笔" pitchFamily="2" charset="-122"/>
                  <a:ea typeface="马善政毛笔" pitchFamily="2" charset="-122"/>
                  <a:cs typeface="+mn-cs"/>
                </a:rPr>
                <a:t>2020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73000"/>
                      </a:prstClr>
                    </a:outerShdw>
                  </a:effectLst>
                  <a:uLnTx/>
                  <a:uFillTx/>
                  <a:latin typeface="马善政毛笔" pitchFamily="2" charset="-122"/>
                  <a:ea typeface="马善政毛笔" pitchFamily="2" charset="-122"/>
                  <a:cs typeface="+mn-cs"/>
                </a:rPr>
                <a:t>级临床医学专业 李尚儒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73000"/>
                    </a:prstClr>
                  </a:outerShdw>
                </a:effectLst>
                <a:uLnTx/>
                <a:uFillTx/>
                <a:latin typeface="马善政毛笔" pitchFamily="2" charset="-122"/>
                <a:ea typeface="马善政毛笔" pitchFamily="2" charset="-122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-1047452" y="2923612"/>
              <a:ext cx="119433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马善政毛笔" pitchFamily="2" charset="-122"/>
                  <a:ea typeface="马善政毛笔" pitchFamily="2" charset="-122"/>
                  <a:cs typeface="+mn-cs"/>
                </a:rPr>
                <a:t>致仁学委会经验分享会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27B02C9-9261-20D6-3DF7-5BE9770DC6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36968" r="22874" b="38387"/>
          <a:stretch/>
        </p:blipFill>
        <p:spPr>
          <a:xfrm>
            <a:off x="29945" y="-20630"/>
            <a:ext cx="316835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42BBA1-67C3-2769-74EC-BAD9B8BF821A}"/>
              </a:ext>
            </a:extLst>
          </p:cNvPr>
          <p:cNvSpPr/>
          <p:nvPr/>
        </p:nvSpPr>
        <p:spPr>
          <a:xfrm>
            <a:off x="0" y="0"/>
            <a:ext cx="5734594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97A6F-C8BC-A1E8-7DA0-4FDAC49D38D0}"/>
              </a:ext>
            </a:extLst>
          </p:cNvPr>
          <p:cNvSpPr txBox="1"/>
          <p:nvPr/>
        </p:nvSpPr>
        <p:spPr>
          <a:xfrm>
            <a:off x="360320" y="233980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学生工作就是浪费时间？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000ED8-1DDC-71F5-AE5D-07D8CB02F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4" y="1990606"/>
            <a:ext cx="3888432" cy="27648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7D29FFD-82D3-C941-6AAA-CF9BC711F2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37" y="1990605"/>
            <a:ext cx="3930815" cy="27486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9712D88-0B0B-BE68-7819-6F6FB8158BBF}"/>
              </a:ext>
            </a:extLst>
          </p:cNvPr>
          <p:cNvSpPr txBox="1"/>
          <p:nvPr/>
        </p:nvSpPr>
        <p:spPr>
          <a:xfrm>
            <a:off x="288474" y="1298124"/>
            <a:ext cx="5292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我参加过的学生活动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024A6C1-81C1-D405-3406-EC7E04F0CD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84" y="1990606"/>
            <a:ext cx="3930815" cy="27486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C9671E3-A056-9F69-D0A9-7A5BDD3A898C}"/>
              </a:ext>
            </a:extLst>
          </p:cNvPr>
          <p:cNvSpPr txBox="1"/>
          <p:nvPr/>
        </p:nvSpPr>
        <p:spPr>
          <a:xfrm>
            <a:off x="288474" y="5116174"/>
            <a:ext cx="6097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致仁书院团委副书记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致仁书院学生发展委员会主席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致仁书院第一党支部委员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30BB8D-8279-0343-486E-A731EFE9901D}"/>
              </a:ext>
            </a:extLst>
          </p:cNvPr>
          <p:cNvSpPr txBox="1"/>
          <p:nvPr/>
        </p:nvSpPr>
        <p:spPr>
          <a:xfrm>
            <a:off x="5954511" y="5116175"/>
            <a:ext cx="6097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致仁书院党总支委员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南方科技大学学习中心学业咨询导生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医学院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百千万工程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”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突击队队长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69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42BBA1-67C3-2769-74EC-BAD9B8BF821A}"/>
              </a:ext>
            </a:extLst>
          </p:cNvPr>
          <p:cNvSpPr/>
          <p:nvPr/>
        </p:nvSpPr>
        <p:spPr>
          <a:xfrm>
            <a:off x="0" y="0"/>
            <a:ext cx="5734594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97A6F-C8BC-A1E8-7DA0-4FDAC49D38D0}"/>
              </a:ext>
            </a:extLst>
          </p:cNvPr>
          <p:cNvSpPr txBox="1"/>
          <p:nvPr/>
        </p:nvSpPr>
        <p:spPr>
          <a:xfrm>
            <a:off x="360320" y="233980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学生工作就是浪费时间？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712D88-0B0B-BE68-7819-6F6FB8158BBF}"/>
              </a:ext>
            </a:extLst>
          </p:cNvPr>
          <p:cNvSpPr txBox="1"/>
          <p:nvPr/>
        </p:nvSpPr>
        <p:spPr>
          <a:xfrm>
            <a:off x="236222" y="1219692"/>
            <a:ext cx="7418612" cy="130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学生活动可以为你的大学生活添彩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学生工作是学习生活的调剂而非主业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1054E3-3470-6C29-EADE-06976D157E6D}"/>
              </a:ext>
            </a:extLst>
          </p:cNvPr>
          <p:cNvSpPr txBox="1"/>
          <p:nvPr/>
        </p:nvSpPr>
        <p:spPr>
          <a:xfrm>
            <a:off x="5734592" y="-55260"/>
            <a:ext cx="60970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×</a:t>
            </a:r>
            <a:endParaRPr lang="zh-CN" altLang="en-US" sz="6600" b="1" dirty="0">
              <a:solidFill>
                <a:srgbClr val="C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52718F-C38A-B6C6-76E7-ABB8DB8C50A1}"/>
              </a:ext>
            </a:extLst>
          </p:cNvPr>
          <p:cNvSpPr/>
          <p:nvPr/>
        </p:nvSpPr>
        <p:spPr>
          <a:xfrm>
            <a:off x="236222" y="3803249"/>
            <a:ext cx="4636223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提升自己沟通能力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6FE9C0-ADEC-ACC1-0557-29F49D24324B}"/>
              </a:ext>
            </a:extLst>
          </p:cNvPr>
          <p:cNvSpPr txBox="1"/>
          <p:nvPr/>
        </p:nvSpPr>
        <p:spPr>
          <a:xfrm>
            <a:off x="236222" y="2965153"/>
            <a:ext cx="294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优点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82F9FB-1347-3D7A-3CBC-730CFA4E6BD9}"/>
              </a:ext>
            </a:extLst>
          </p:cNvPr>
          <p:cNvSpPr/>
          <p:nvPr/>
        </p:nvSpPr>
        <p:spPr>
          <a:xfrm>
            <a:off x="6841673" y="3803249"/>
            <a:ext cx="4636223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提升综合实力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2A6325-B55B-2C9F-DDFD-84EDD097A03E}"/>
              </a:ext>
            </a:extLst>
          </p:cNvPr>
          <p:cNvSpPr txBox="1"/>
          <p:nvPr/>
        </p:nvSpPr>
        <p:spPr>
          <a:xfrm>
            <a:off x="7654834" y="1550872"/>
            <a:ext cx="409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分清主次十分重要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9193DA0-2267-FDEE-834E-C3326BD26EE9}"/>
              </a:ext>
            </a:extLst>
          </p:cNvPr>
          <p:cNvSpPr/>
          <p:nvPr/>
        </p:nvSpPr>
        <p:spPr>
          <a:xfrm>
            <a:off x="6617428" y="1580280"/>
            <a:ext cx="877386" cy="6270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7EACE8-E224-D0FD-1FD3-9C951E29EE34}"/>
              </a:ext>
            </a:extLst>
          </p:cNvPr>
          <p:cNvSpPr/>
          <p:nvPr/>
        </p:nvSpPr>
        <p:spPr>
          <a:xfrm>
            <a:off x="236221" y="5399095"/>
            <a:ext cx="4636223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荣誉是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滚雪球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8D18BD-6FB5-43FF-A527-9D95674ECC50}"/>
              </a:ext>
            </a:extLst>
          </p:cNvPr>
          <p:cNvSpPr/>
          <p:nvPr/>
        </p:nvSpPr>
        <p:spPr>
          <a:xfrm>
            <a:off x="6841672" y="5399095"/>
            <a:ext cx="4636223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提升自己的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知名度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05D2C62-F651-D931-4D46-6C3CE28E07BC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4872445" y="4329617"/>
            <a:ext cx="1969227" cy="15958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8EDD9FF-2788-8523-37CA-3E14F1BB7BBE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4872444" y="4329617"/>
            <a:ext cx="1969229" cy="15958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1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9165"/>
            <a:ext cx="12193425" cy="6854446"/>
          </a:xfrm>
          <a:prstGeom prst="rect">
            <a:avLst/>
          </a:prstGeom>
          <a:gradFill>
            <a:gsLst>
              <a:gs pos="90000">
                <a:schemeClr val="accent1">
                  <a:lumMod val="75000"/>
                </a:schemeClr>
              </a:gs>
              <a:gs pos="0">
                <a:schemeClr val="tx1">
                  <a:alpha val="30000"/>
                  <a:lumMod val="0"/>
                  <a:lumOff val="10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马善政毛笔" pitchFamily="2" charset="-122"/>
                <a:ea typeface="马善政毛笔" pitchFamily="2" charset="-122"/>
                <a:cs typeface="+mn-cs"/>
              </a:rPr>
              <a:t>           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马善政毛笔" pitchFamily="2" charset="-122"/>
              <a:ea typeface="马善政毛笔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7B02C9-9261-20D6-3DF7-5BE9770DC6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36968" r="22874" b="38387"/>
          <a:stretch/>
        </p:blipFill>
        <p:spPr>
          <a:xfrm>
            <a:off x="29945" y="-20630"/>
            <a:ext cx="3168352" cy="1008112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143D1B80-986A-47BF-37CA-9287170DA3B2}"/>
              </a:ext>
            </a:extLst>
          </p:cNvPr>
          <p:cNvSpPr txBox="1"/>
          <p:nvPr/>
        </p:nvSpPr>
        <p:spPr>
          <a:xfrm>
            <a:off x="-457200" y="-736600"/>
            <a:ext cx="2618503" cy="3180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30" rtl="0" eaLnBrk="1" fontAlgn="auto" latinLnBrk="0" hangingPunct="1">
              <a:lnSpc>
                <a:spcPts val="306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3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/>
                <a:ea typeface="宋体"/>
                <a:cs typeface="+mn-cs"/>
              </a:rPr>
              <a:t>03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A544527-9A00-B0FB-9A2B-75B355733F35}"/>
              </a:ext>
            </a:extLst>
          </p:cNvPr>
          <p:cNvSpPr txBox="1"/>
          <p:nvPr/>
        </p:nvSpPr>
        <p:spPr>
          <a:xfrm>
            <a:off x="741677" y="3093207"/>
            <a:ext cx="11658042" cy="685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学习方法：</a:t>
            </a:r>
            <a:r>
              <a:rPr lang="zh-CN" altLang="en-US" sz="36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如何安排学习科研时间？</a:t>
            </a:r>
            <a:endParaRPr kumimoji="0" lang="en-US" sz="6400" b="1" i="0" u="none" strike="noStrike" kern="1200" cap="none" spc="53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F9CA28-7970-5513-5661-7F8E0C3B7CF8}"/>
              </a:ext>
            </a:extLst>
          </p:cNvPr>
          <p:cNvSpPr/>
          <p:nvPr/>
        </p:nvSpPr>
        <p:spPr>
          <a:xfrm>
            <a:off x="773825" y="3833153"/>
            <a:ext cx="8933494" cy="485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18" name="图形 17" descr="v 形箭头">
            <a:extLst>
              <a:ext uri="{FF2B5EF4-FFF2-40B4-BE49-F238E27FC236}">
                <a16:creationId xmlns:a16="http://schemas.microsoft.com/office/drawing/2014/main" id="{5F23E035-29E6-298A-01D9-7237C07E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677" y="4711693"/>
            <a:ext cx="1147133" cy="9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3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42BBA1-67C3-2769-74EC-BAD9B8BF821A}"/>
              </a:ext>
            </a:extLst>
          </p:cNvPr>
          <p:cNvSpPr/>
          <p:nvPr/>
        </p:nvSpPr>
        <p:spPr>
          <a:xfrm>
            <a:off x="0" y="0"/>
            <a:ext cx="5734594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97A6F-C8BC-A1E8-7DA0-4FDAC49D38D0}"/>
              </a:ext>
            </a:extLst>
          </p:cNvPr>
          <p:cNvSpPr txBox="1"/>
          <p:nvPr/>
        </p:nvSpPr>
        <p:spPr>
          <a:xfrm>
            <a:off x="360320" y="233980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学习时间规划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751088-F688-2733-7EB4-13B59EC44C01}"/>
              </a:ext>
            </a:extLst>
          </p:cNvPr>
          <p:cNvSpPr/>
          <p:nvPr/>
        </p:nvSpPr>
        <p:spPr>
          <a:xfrm>
            <a:off x="0" y="1811382"/>
            <a:ext cx="2984863" cy="827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学习时间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318D55-E36A-CDBC-F306-21623158B87D}"/>
              </a:ext>
            </a:extLst>
          </p:cNvPr>
          <p:cNvSpPr/>
          <p:nvPr/>
        </p:nvSpPr>
        <p:spPr>
          <a:xfrm>
            <a:off x="-1" y="3616233"/>
            <a:ext cx="2984863" cy="827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科研时间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E02F79-1ECA-D10D-C7BF-ED08B8588778}"/>
              </a:ext>
            </a:extLst>
          </p:cNvPr>
          <p:cNvSpPr/>
          <p:nvPr/>
        </p:nvSpPr>
        <p:spPr>
          <a:xfrm>
            <a:off x="-2" y="5623559"/>
            <a:ext cx="2984863" cy="827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活动时间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912BAD-ABAB-09AC-F095-CF959E44F539}"/>
              </a:ext>
            </a:extLst>
          </p:cNvPr>
          <p:cNvSpPr txBox="1"/>
          <p:nvPr/>
        </p:nvSpPr>
        <p:spPr>
          <a:xfrm>
            <a:off x="4888632" y="1687221"/>
            <a:ext cx="4164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学会时间划分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78F65F-DE6D-526D-6DD8-C73BC13B9C50}"/>
              </a:ext>
            </a:extLst>
          </p:cNvPr>
          <p:cNvSpPr txBox="1"/>
          <p:nvPr/>
        </p:nvSpPr>
        <p:spPr>
          <a:xfrm>
            <a:off x="8691154" y="1699640"/>
            <a:ext cx="244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专注力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5FA518-359A-8B55-BE07-AF3AD4F27A8C}"/>
              </a:ext>
            </a:extLst>
          </p:cNvPr>
          <p:cNvSpPr txBox="1"/>
          <p:nvPr/>
        </p:nvSpPr>
        <p:spPr>
          <a:xfrm>
            <a:off x="5107577" y="2342192"/>
            <a:ext cx="244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预习复习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F9F5B1-F6DA-4E9F-007A-41E5DFB25807}"/>
              </a:ext>
            </a:extLst>
          </p:cNvPr>
          <p:cNvSpPr txBox="1"/>
          <p:nvPr/>
        </p:nvSpPr>
        <p:spPr>
          <a:xfrm>
            <a:off x="8691153" y="2308727"/>
            <a:ext cx="244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如何巩固？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02C6885-71D0-4EA0-A134-66D6CACD9B71}"/>
              </a:ext>
            </a:extLst>
          </p:cNvPr>
          <p:cNvSpPr txBox="1"/>
          <p:nvPr/>
        </p:nvSpPr>
        <p:spPr>
          <a:xfrm>
            <a:off x="4809309" y="3637176"/>
            <a:ext cx="244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建立科研规划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BA2911-6D40-2D22-4B62-ACB52DB98A57}"/>
              </a:ext>
            </a:extLst>
          </p:cNvPr>
          <p:cNvSpPr txBox="1"/>
          <p:nvPr/>
        </p:nvSpPr>
        <p:spPr>
          <a:xfrm>
            <a:off x="8584473" y="3590489"/>
            <a:ext cx="244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合理预期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EF54E8E-9A8C-A3D3-EFCB-3650AF00D26F}"/>
              </a:ext>
            </a:extLst>
          </p:cNvPr>
          <p:cNvSpPr txBox="1"/>
          <p:nvPr/>
        </p:nvSpPr>
        <p:spPr>
          <a:xfrm>
            <a:off x="4963885" y="4318861"/>
            <a:ext cx="244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靠谱的伙伴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1731F3B-5949-19B8-AE14-150315EB8651}"/>
              </a:ext>
            </a:extLst>
          </p:cNvPr>
          <p:cNvSpPr txBox="1"/>
          <p:nvPr/>
        </p:nvSpPr>
        <p:spPr>
          <a:xfrm>
            <a:off x="8584474" y="4318861"/>
            <a:ext cx="244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劳逸结合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C48082-FFEF-175C-ABC2-A75CEC1C245F}"/>
              </a:ext>
            </a:extLst>
          </p:cNvPr>
          <p:cNvSpPr txBox="1"/>
          <p:nvPr/>
        </p:nvSpPr>
        <p:spPr>
          <a:xfrm>
            <a:off x="6096000" y="5775606"/>
            <a:ext cx="453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当成自己的放松时间</a:t>
            </a:r>
          </a:p>
        </p:txBody>
      </p:sp>
    </p:spTree>
    <p:extLst>
      <p:ext uri="{BB962C8B-B14F-4D97-AF65-F5344CB8AC3E}">
        <p14:creationId xmlns:p14="http://schemas.microsoft.com/office/powerpoint/2010/main" val="1041477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42BBA1-67C3-2769-74EC-BAD9B8BF821A}"/>
              </a:ext>
            </a:extLst>
          </p:cNvPr>
          <p:cNvSpPr/>
          <p:nvPr/>
        </p:nvSpPr>
        <p:spPr>
          <a:xfrm>
            <a:off x="0" y="0"/>
            <a:ext cx="5734594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97A6F-C8BC-A1E8-7DA0-4FDAC49D38D0}"/>
              </a:ext>
            </a:extLst>
          </p:cNvPr>
          <p:cNvSpPr txBox="1"/>
          <p:nvPr/>
        </p:nvSpPr>
        <p:spPr>
          <a:xfrm>
            <a:off x="360320" y="233980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如何备考期中期末？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751088-F688-2733-7EB4-13B59EC44C01}"/>
              </a:ext>
            </a:extLst>
          </p:cNvPr>
          <p:cNvSpPr/>
          <p:nvPr/>
        </p:nvSpPr>
        <p:spPr>
          <a:xfrm>
            <a:off x="238539" y="1875787"/>
            <a:ext cx="3498574" cy="827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平时学习是基础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318D55-E36A-CDBC-F306-21623158B87D}"/>
              </a:ext>
            </a:extLst>
          </p:cNvPr>
          <p:cNvSpPr/>
          <p:nvPr/>
        </p:nvSpPr>
        <p:spPr>
          <a:xfrm>
            <a:off x="238539" y="3718290"/>
            <a:ext cx="3866323" cy="827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考前复习是关键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E02F79-1ECA-D10D-C7BF-ED08B8588778}"/>
              </a:ext>
            </a:extLst>
          </p:cNvPr>
          <p:cNvSpPr/>
          <p:nvPr/>
        </p:nvSpPr>
        <p:spPr>
          <a:xfrm>
            <a:off x="238539" y="5564473"/>
            <a:ext cx="4094924" cy="827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习题训练很重要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DEE901-E571-7D91-FFEF-A810115594E6}"/>
              </a:ext>
            </a:extLst>
          </p:cNvPr>
          <p:cNvSpPr txBox="1"/>
          <p:nvPr/>
        </p:nvSpPr>
        <p:spPr>
          <a:xfrm>
            <a:off x="4482546" y="1872105"/>
            <a:ext cx="6659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知道什么是重点，对平时的知识有一个框架。忘记很正常，重在重复。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54E00D-501C-496D-86A4-665AF3BB76CF}"/>
              </a:ext>
            </a:extLst>
          </p:cNvPr>
          <p:cNvSpPr txBox="1"/>
          <p:nvPr/>
        </p:nvSpPr>
        <p:spPr>
          <a:xfrm>
            <a:off x="4482546" y="3716448"/>
            <a:ext cx="65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系统进行考前复习，提前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月左右进入备考状态，安排每天的时间规划，不断反复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1B76A0-7A0D-8C0A-C57D-B3B56AAB6EB0}"/>
              </a:ext>
            </a:extLst>
          </p:cNvPr>
          <p:cNvSpPr txBox="1"/>
          <p:nvPr/>
        </p:nvSpPr>
        <p:spPr>
          <a:xfrm>
            <a:off x="4547148" y="5562631"/>
            <a:ext cx="65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对于大多数专业，习题训练都十分重要，可以帮助你抓住重点，查漏补缺。</a:t>
            </a:r>
          </a:p>
        </p:txBody>
      </p:sp>
    </p:spTree>
    <p:extLst>
      <p:ext uri="{BB962C8B-B14F-4D97-AF65-F5344CB8AC3E}">
        <p14:creationId xmlns:p14="http://schemas.microsoft.com/office/powerpoint/2010/main" val="396998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42BBA1-67C3-2769-74EC-BAD9B8BF821A}"/>
              </a:ext>
            </a:extLst>
          </p:cNvPr>
          <p:cNvSpPr/>
          <p:nvPr/>
        </p:nvSpPr>
        <p:spPr>
          <a:xfrm>
            <a:off x="0" y="0"/>
            <a:ext cx="5734594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97A6F-C8BC-A1E8-7DA0-4FDAC49D38D0}"/>
              </a:ext>
            </a:extLst>
          </p:cNvPr>
          <p:cNvSpPr txBox="1"/>
          <p:nvPr/>
        </p:nvSpPr>
        <p:spPr>
          <a:xfrm>
            <a:off x="360320" y="233980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学习时间规划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0C846F-8788-C209-8156-1FB001CA1E5C}"/>
              </a:ext>
            </a:extLst>
          </p:cNvPr>
          <p:cNvSpPr txBox="1"/>
          <p:nvPr/>
        </p:nvSpPr>
        <p:spPr>
          <a:xfrm>
            <a:off x="447260" y="2027584"/>
            <a:ext cx="9700592" cy="3022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老师布置了很多科研任务，和我的期中</a:t>
            </a:r>
            <a:r>
              <a:rPr lang="en-US" altLang="zh-CN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期末考试冲突了怎么办？</a:t>
            </a:r>
            <a:endParaRPr lang="en-US" altLang="zh-CN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感觉对科研没什么兴趣总是三天打鱼两天晒网怎么办？</a:t>
            </a:r>
            <a:endParaRPr lang="en-US" altLang="zh-CN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不敢跟实验室师兄师姐沟通，有点害怕怎么办？</a:t>
            </a:r>
            <a:endParaRPr lang="en-US" altLang="zh-CN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怕自己科研做的不好，不敢做怎么办？</a:t>
            </a:r>
            <a:endParaRPr lang="en-US" altLang="zh-CN" sz="2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学习也没学好，科研也没做好，还被学生工作耽误了怎么办？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3F685-377B-354A-279D-905CF635315A}"/>
              </a:ext>
            </a:extLst>
          </p:cNvPr>
          <p:cNvSpPr txBox="1"/>
          <p:nvPr/>
        </p:nvSpPr>
        <p:spPr>
          <a:xfrm>
            <a:off x="447260" y="1244034"/>
            <a:ext cx="9124122" cy="74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常见问题</a:t>
            </a:r>
          </a:p>
        </p:txBody>
      </p:sp>
    </p:spTree>
    <p:extLst>
      <p:ext uri="{BB962C8B-B14F-4D97-AF65-F5344CB8AC3E}">
        <p14:creationId xmlns:p14="http://schemas.microsoft.com/office/powerpoint/2010/main" val="35242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9165"/>
            <a:ext cx="12193425" cy="6854446"/>
          </a:xfrm>
          <a:prstGeom prst="rect">
            <a:avLst/>
          </a:prstGeom>
          <a:gradFill>
            <a:gsLst>
              <a:gs pos="90000">
                <a:schemeClr val="accent1">
                  <a:lumMod val="75000"/>
                </a:schemeClr>
              </a:gs>
              <a:gs pos="0">
                <a:schemeClr val="tx1">
                  <a:alpha val="30000"/>
                  <a:lumMod val="0"/>
                  <a:lumOff val="10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马善政毛笔" pitchFamily="2" charset="-122"/>
                <a:ea typeface="马善政毛笔" pitchFamily="2" charset="-122"/>
                <a:cs typeface="+mn-cs"/>
              </a:rPr>
              <a:t>           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马善政毛笔" pitchFamily="2" charset="-122"/>
              <a:ea typeface="马善政毛笔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7B02C9-9261-20D6-3DF7-5BE9770DC6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36968" r="22874" b="38387"/>
          <a:stretch/>
        </p:blipFill>
        <p:spPr>
          <a:xfrm>
            <a:off x="29945" y="-20630"/>
            <a:ext cx="3168352" cy="1008112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143D1B80-986A-47BF-37CA-9287170DA3B2}"/>
              </a:ext>
            </a:extLst>
          </p:cNvPr>
          <p:cNvSpPr txBox="1"/>
          <p:nvPr/>
        </p:nvSpPr>
        <p:spPr>
          <a:xfrm>
            <a:off x="-457200" y="-736600"/>
            <a:ext cx="2618503" cy="3180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30" rtl="0" eaLnBrk="1" fontAlgn="auto" latinLnBrk="0" hangingPunct="1">
              <a:lnSpc>
                <a:spcPts val="306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3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/>
                <a:ea typeface="宋体"/>
                <a:cs typeface="+mn-cs"/>
              </a:rPr>
              <a:t>04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A544527-9A00-B0FB-9A2B-75B355733F35}"/>
              </a:ext>
            </a:extLst>
          </p:cNvPr>
          <p:cNvSpPr txBox="1"/>
          <p:nvPr/>
        </p:nvSpPr>
        <p:spPr>
          <a:xfrm>
            <a:off x="741677" y="3093207"/>
            <a:ext cx="11658042" cy="685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人际关系：</a:t>
            </a:r>
            <a:r>
              <a:rPr lang="zh-CN" altLang="en-US" sz="36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自卑内向要怎么办？</a:t>
            </a:r>
            <a:endParaRPr kumimoji="0" lang="en-US" sz="6400" b="1" i="0" u="none" strike="noStrike" kern="1200" cap="none" spc="53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F9CA28-7970-5513-5661-7F8E0C3B7CF8}"/>
              </a:ext>
            </a:extLst>
          </p:cNvPr>
          <p:cNvSpPr/>
          <p:nvPr/>
        </p:nvSpPr>
        <p:spPr>
          <a:xfrm>
            <a:off x="773825" y="3833153"/>
            <a:ext cx="8933494" cy="485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18" name="图形 17" descr="v 形箭头">
            <a:extLst>
              <a:ext uri="{FF2B5EF4-FFF2-40B4-BE49-F238E27FC236}">
                <a16:creationId xmlns:a16="http://schemas.microsoft.com/office/drawing/2014/main" id="{5F23E035-29E6-298A-01D9-7237C07E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677" y="4711693"/>
            <a:ext cx="1147133" cy="9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21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42BBA1-67C3-2769-74EC-BAD9B8BF821A}"/>
              </a:ext>
            </a:extLst>
          </p:cNvPr>
          <p:cNvSpPr/>
          <p:nvPr/>
        </p:nvSpPr>
        <p:spPr>
          <a:xfrm>
            <a:off x="0" y="0"/>
            <a:ext cx="5734594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97A6F-C8BC-A1E8-7DA0-4FDAC49D38D0}"/>
              </a:ext>
            </a:extLst>
          </p:cNvPr>
          <p:cNvSpPr txBox="1"/>
          <p:nvPr/>
        </p:nvSpPr>
        <p:spPr>
          <a:xfrm>
            <a:off x="360320" y="233980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人际关系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3F685-377B-354A-279D-905CF635315A}"/>
              </a:ext>
            </a:extLst>
          </p:cNvPr>
          <p:cNvSpPr txBox="1"/>
          <p:nvPr/>
        </p:nvSpPr>
        <p:spPr>
          <a:xfrm>
            <a:off x="278295" y="1194136"/>
            <a:ext cx="9124122" cy="74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大胆练习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3691D0-3CB0-B0C5-4275-7CF51662FFF0}"/>
              </a:ext>
            </a:extLst>
          </p:cNvPr>
          <p:cNvSpPr txBox="1"/>
          <p:nvPr/>
        </p:nvSpPr>
        <p:spPr>
          <a:xfrm>
            <a:off x="278295" y="1941413"/>
            <a:ext cx="9124122" cy="74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在生活中总结学习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612171-486B-F73A-BD9E-FE2A5263D4FF}"/>
              </a:ext>
            </a:extLst>
          </p:cNvPr>
          <p:cNvSpPr txBox="1"/>
          <p:nvPr/>
        </p:nvSpPr>
        <p:spPr>
          <a:xfrm>
            <a:off x="278295" y="2685206"/>
            <a:ext cx="9124122" cy="74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逼自己一把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0C4BE-896E-E6BE-A95F-F19A2F03CA21}"/>
              </a:ext>
            </a:extLst>
          </p:cNvPr>
          <p:cNvSpPr txBox="1"/>
          <p:nvPr/>
        </p:nvSpPr>
        <p:spPr>
          <a:xfrm>
            <a:off x="538843" y="4335921"/>
            <a:ext cx="11114314" cy="1955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如果不擅长交流，比较内向，怎么和别人交流，建立友谊</a:t>
            </a:r>
            <a:r>
              <a:rPr lang="zh-CN" altLang="en-US" sz="2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8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感觉自己被孤立应该怎么办？</a:t>
            </a:r>
            <a:endParaRPr lang="en-US" altLang="zh-CN" sz="28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别人老是说我不会说话，都不跟我玩了怎么办？</a:t>
            </a:r>
            <a:endParaRPr lang="zh-CN" altLang="zh-CN" sz="28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7FE8FC-89FA-A748-BE19-1E1A6CBCA325}"/>
              </a:ext>
            </a:extLst>
          </p:cNvPr>
          <p:cNvSpPr txBox="1"/>
          <p:nvPr/>
        </p:nvSpPr>
        <p:spPr>
          <a:xfrm>
            <a:off x="278295" y="3592128"/>
            <a:ext cx="9124122" cy="74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情景问题：</a:t>
            </a:r>
          </a:p>
        </p:txBody>
      </p:sp>
    </p:spTree>
    <p:extLst>
      <p:ext uri="{BB962C8B-B14F-4D97-AF65-F5344CB8AC3E}">
        <p14:creationId xmlns:p14="http://schemas.microsoft.com/office/powerpoint/2010/main" val="4176598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0630"/>
            <a:ext cx="12193425" cy="6854446"/>
          </a:xfrm>
          <a:prstGeom prst="rect">
            <a:avLst/>
          </a:prstGeom>
          <a:gradFill>
            <a:gsLst>
              <a:gs pos="90000">
                <a:schemeClr val="accent1">
                  <a:lumMod val="75000"/>
                </a:schemeClr>
              </a:gs>
              <a:gs pos="0">
                <a:schemeClr val="tx1">
                  <a:alpha val="30000"/>
                  <a:lumMod val="0"/>
                  <a:lumOff val="10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马善政毛笔" pitchFamily="2" charset="-122"/>
                <a:ea typeface="马善政毛笔" pitchFamily="2" charset="-122"/>
                <a:cs typeface="+mn-cs"/>
              </a:rPr>
              <a:t>           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马善政毛笔" pitchFamily="2" charset="-122"/>
              <a:ea typeface="马善政毛笔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7B02C9-9261-20D6-3DF7-5BE9770DC6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36968" r="22874" b="38387"/>
          <a:stretch/>
        </p:blipFill>
        <p:spPr>
          <a:xfrm>
            <a:off x="29945" y="-20630"/>
            <a:ext cx="3168352" cy="1008112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143D1B80-986A-47BF-37CA-9287170DA3B2}"/>
              </a:ext>
            </a:extLst>
          </p:cNvPr>
          <p:cNvSpPr txBox="1"/>
          <p:nvPr/>
        </p:nvSpPr>
        <p:spPr>
          <a:xfrm>
            <a:off x="-457200" y="-736600"/>
            <a:ext cx="2618503" cy="3180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30" rtl="0" eaLnBrk="1" fontAlgn="auto" latinLnBrk="0" hangingPunct="1">
              <a:lnSpc>
                <a:spcPts val="306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3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/>
                <a:ea typeface="宋体"/>
                <a:cs typeface="+mn-cs"/>
              </a:rPr>
              <a:t>05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A544527-9A00-B0FB-9A2B-75B355733F35}"/>
              </a:ext>
            </a:extLst>
          </p:cNvPr>
          <p:cNvSpPr txBox="1"/>
          <p:nvPr/>
        </p:nvSpPr>
        <p:spPr>
          <a:xfrm>
            <a:off x="741677" y="3093207"/>
            <a:ext cx="11658042" cy="685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4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Q&amp;A</a:t>
            </a:r>
            <a:endParaRPr kumimoji="0" lang="en-US" sz="6400" b="1" i="0" u="none" strike="noStrike" kern="1200" cap="none" spc="53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F9CA28-7970-5513-5661-7F8E0C3B7CF8}"/>
              </a:ext>
            </a:extLst>
          </p:cNvPr>
          <p:cNvSpPr/>
          <p:nvPr/>
        </p:nvSpPr>
        <p:spPr>
          <a:xfrm>
            <a:off x="773825" y="3833153"/>
            <a:ext cx="8933494" cy="485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18" name="图形 17" descr="v 形箭头">
            <a:extLst>
              <a:ext uri="{FF2B5EF4-FFF2-40B4-BE49-F238E27FC236}">
                <a16:creationId xmlns:a16="http://schemas.microsoft.com/office/drawing/2014/main" id="{5F23E035-29E6-298A-01D9-7237C07E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677" y="4711693"/>
            <a:ext cx="1147133" cy="9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5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9165"/>
            <a:ext cx="12193425" cy="6854446"/>
          </a:xfrm>
          <a:prstGeom prst="rect">
            <a:avLst/>
          </a:prstGeom>
          <a:gradFill>
            <a:gsLst>
              <a:gs pos="90000">
                <a:schemeClr val="accent1">
                  <a:lumMod val="75000"/>
                </a:schemeClr>
              </a:gs>
              <a:gs pos="0">
                <a:schemeClr val="tx1">
                  <a:alpha val="30000"/>
                  <a:lumMod val="0"/>
                  <a:lumOff val="10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马善政毛笔" pitchFamily="2" charset="-122"/>
                <a:ea typeface="马善政毛笔" pitchFamily="2" charset="-122"/>
                <a:cs typeface="+mn-cs"/>
              </a:rPr>
              <a:t>           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马善政毛笔" pitchFamily="2" charset="-122"/>
              <a:ea typeface="马善政毛笔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06C59A-C05A-0660-ADF0-B21194356AAF}"/>
              </a:ext>
            </a:extLst>
          </p:cNvPr>
          <p:cNvGrpSpPr/>
          <p:nvPr/>
        </p:nvGrpSpPr>
        <p:grpSpPr>
          <a:xfrm>
            <a:off x="376374" y="2469831"/>
            <a:ext cx="11943307" cy="3306483"/>
            <a:chOff x="-919771" y="2983116"/>
            <a:chExt cx="11943307" cy="3306483"/>
          </a:xfrm>
        </p:grpSpPr>
        <p:sp>
          <p:nvSpPr>
            <p:cNvPr id="2" name="文本框 1"/>
            <p:cNvSpPr txBox="1"/>
            <p:nvPr/>
          </p:nvSpPr>
          <p:spPr>
            <a:xfrm>
              <a:off x="1594654" y="5704824"/>
              <a:ext cx="66967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73000"/>
                      </a:prstClr>
                    </a:outerShdw>
                  </a:effectLst>
                  <a:uLnTx/>
                  <a:uFillTx/>
                  <a:latin typeface="马善政毛笔" pitchFamily="2" charset="-122"/>
                  <a:ea typeface="马善政毛笔" pitchFamily="2" charset="-122"/>
                  <a:cs typeface="+mn-cs"/>
                </a:rPr>
                <a:t>2020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73000"/>
                      </a:prstClr>
                    </a:outerShdw>
                  </a:effectLst>
                  <a:uLnTx/>
                  <a:uFillTx/>
                  <a:latin typeface="马善政毛笔" pitchFamily="2" charset="-122"/>
                  <a:ea typeface="马善政毛笔" pitchFamily="2" charset="-122"/>
                  <a:cs typeface="+mn-cs"/>
                </a:rPr>
                <a:t>级临床医学专业 李尚儒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73000"/>
                    </a:prstClr>
                  </a:outerShdw>
                </a:effectLst>
                <a:uLnTx/>
                <a:uFillTx/>
                <a:latin typeface="马善政毛笔" pitchFamily="2" charset="-122"/>
                <a:ea typeface="马善政毛笔" pitchFamily="2" charset="-122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-919771" y="2983116"/>
              <a:ext cx="1194330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8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马善政毛笔" pitchFamily="2" charset="-122"/>
                  <a:ea typeface="马善政毛笔" pitchFamily="2" charset="-122"/>
                  <a:cs typeface="+mn-cs"/>
                </a:rPr>
                <a:t>谢谢大家</a:t>
              </a:r>
              <a:endParaRPr kumimoji="0" lang="en-US" altLang="zh-CN" sz="8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马善政毛笔" pitchFamily="2" charset="-122"/>
                <a:ea typeface="马善政毛笔" pitchFamily="2" charset="-122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27B02C9-9261-20D6-3DF7-5BE9770DC6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36968" r="22874" b="38387"/>
          <a:stretch/>
        </p:blipFill>
        <p:spPr>
          <a:xfrm>
            <a:off x="29945" y="-20630"/>
            <a:ext cx="316835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6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192FC69-7CD6-0414-E5DA-F31701C0DB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4" b="99434" l="10000" r="90000">
                        <a14:foregroundMark x1="47515" y1="92239" x2="49152" y2="99434"/>
                        <a14:foregroundMark x1="49152" y1="99434" x2="49152" y2="99434"/>
                        <a14:foregroundMark x1="41636" y1="97009" x2="41636" y2="97009"/>
                        <a14:foregroundMark x1="42727" y1="97251" x2="42727" y2="98585"/>
                        <a14:foregroundMark x1="55333" y1="35651" x2="55515" y2="36783"/>
                        <a14:foregroundMark x1="59030" y1="33387" x2="59818" y2="36297"/>
                        <a14:foregroundMark x1="59515" y1="33145" x2="59515" y2="33145"/>
                        <a14:foregroundMark x1="59091" y1="33023" x2="59758" y2="33145"/>
                        <a14:foregroundMark x1="56121" y1="31609" x2="55333" y2="30962"/>
                        <a14:foregroundMark x1="59636" y1="33266" x2="58970" y2="32660"/>
                        <a14:foregroundMark x1="58909" y1="32538" x2="57455" y2="32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65" t="6290" r="18996" b="4511"/>
          <a:stretch/>
        </p:blipFill>
        <p:spPr>
          <a:xfrm>
            <a:off x="-460449" y="-89878"/>
            <a:ext cx="3384376" cy="671383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90E5DDC-21C3-DD45-FCAD-43ED76D4E6BF}"/>
              </a:ext>
            </a:extLst>
          </p:cNvPr>
          <p:cNvSpPr txBox="1"/>
          <p:nvPr/>
        </p:nvSpPr>
        <p:spPr>
          <a:xfrm>
            <a:off x="2076529" y="310761"/>
            <a:ext cx="328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个人简介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E0BF77-0084-FCF9-F088-D0BC72FF35E5}"/>
              </a:ext>
            </a:extLst>
          </p:cNvPr>
          <p:cNvSpPr/>
          <p:nvPr/>
        </p:nvSpPr>
        <p:spPr>
          <a:xfrm>
            <a:off x="2230396" y="894673"/>
            <a:ext cx="2390402" cy="14337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4571C7-B913-ACE9-9B22-6D6CD70FE91A}"/>
              </a:ext>
            </a:extLst>
          </p:cNvPr>
          <p:cNvSpPr txBox="1"/>
          <p:nvPr/>
        </p:nvSpPr>
        <p:spPr>
          <a:xfrm>
            <a:off x="2135878" y="1141116"/>
            <a:ext cx="2133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姓名：李尚儒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B0FB0D5-39E8-8080-3482-E749601E3F0B}"/>
              </a:ext>
            </a:extLst>
          </p:cNvPr>
          <p:cNvSpPr txBox="1"/>
          <p:nvPr/>
        </p:nvSpPr>
        <p:spPr>
          <a:xfrm>
            <a:off x="2076529" y="1562936"/>
            <a:ext cx="3782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专业：临床医学 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3.87</a:t>
            </a:r>
            <a:r>
              <a:rPr lang="en-US" altLang="zh-CN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/4</a:t>
            </a: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，专业排名第一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80990E-E7EE-D6DF-E697-B2F61BE5358B}"/>
              </a:ext>
            </a:extLst>
          </p:cNvPr>
          <p:cNvSpPr txBox="1"/>
          <p:nvPr/>
        </p:nvSpPr>
        <p:spPr>
          <a:xfrm>
            <a:off x="2111868" y="2268072"/>
            <a:ext cx="2997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政治面貌：中共党员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194240-1752-8D0F-8396-46DE7319B30E}"/>
              </a:ext>
            </a:extLst>
          </p:cNvPr>
          <p:cNvSpPr txBox="1"/>
          <p:nvPr/>
        </p:nvSpPr>
        <p:spPr>
          <a:xfrm>
            <a:off x="2310950" y="3679234"/>
            <a:ext cx="4924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2023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年南方科技大学年度学生人物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34F2EC-AF82-4A63-645F-1DEEB604C1D3}"/>
              </a:ext>
            </a:extLst>
          </p:cNvPr>
          <p:cNvSpPr txBox="1"/>
          <p:nvPr/>
        </p:nvSpPr>
        <p:spPr>
          <a:xfrm>
            <a:off x="2310950" y="4067289"/>
            <a:ext cx="5239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2024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年校训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“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明德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”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奖学金特等奖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FD6D4E-A11A-D964-0FB1-A00FA7F3399C}"/>
              </a:ext>
            </a:extLst>
          </p:cNvPr>
          <p:cNvSpPr txBox="1"/>
          <p:nvPr/>
        </p:nvSpPr>
        <p:spPr>
          <a:xfrm>
            <a:off x="2323933" y="3308495"/>
            <a:ext cx="4536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2024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年国家奖学金</a:t>
            </a: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BA34F2EC-AF82-4A63-645F-1DEEB604C1D3}"/>
              </a:ext>
            </a:extLst>
          </p:cNvPr>
          <p:cNvSpPr txBox="1"/>
          <p:nvPr/>
        </p:nvSpPr>
        <p:spPr>
          <a:xfrm>
            <a:off x="2320612" y="4438846"/>
            <a:ext cx="4974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南方科技大学优秀共产党员、优秀共青团干部、优秀共青团员</a:t>
            </a: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C9B6D3DC-85E5-FEF7-0F25-261AA753054A}"/>
              </a:ext>
            </a:extLst>
          </p:cNvPr>
          <p:cNvSpPr txBox="1"/>
          <p:nvPr/>
        </p:nvSpPr>
        <p:spPr>
          <a:xfrm>
            <a:off x="2323933" y="5208287"/>
            <a:ext cx="4536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连续四年优秀学生一等奖学金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D8A7FD-D29E-1DFF-AB89-C6AE73950F2E}"/>
              </a:ext>
            </a:extLst>
          </p:cNvPr>
          <p:cNvSpPr txBox="1"/>
          <p:nvPr/>
        </p:nvSpPr>
        <p:spPr>
          <a:xfrm>
            <a:off x="2220545" y="2628350"/>
            <a:ext cx="328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所获荣誉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AA4E51-F85F-B525-2A1A-A3FB1DA385B4}"/>
              </a:ext>
            </a:extLst>
          </p:cNvPr>
          <p:cNvSpPr/>
          <p:nvPr/>
        </p:nvSpPr>
        <p:spPr>
          <a:xfrm>
            <a:off x="2310950" y="3108430"/>
            <a:ext cx="2390402" cy="14337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55481148-73C9-68B9-869B-85E36D82FE6B}"/>
              </a:ext>
            </a:extLst>
          </p:cNvPr>
          <p:cNvSpPr txBox="1"/>
          <p:nvPr/>
        </p:nvSpPr>
        <p:spPr>
          <a:xfrm>
            <a:off x="2323933" y="5615153"/>
            <a:ext cx="4536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医学院优秀本科生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D311F2-9E5E-51F9-8E0E-71A6CF295EA2}"/>
              </a:ext>
            </a:extLst>
          </p:cNvPr>
          <p:cNvSpPr txBox="1"/>
          <p:nvPr/>
        </p:nvSpPr>
        <p:spPr>
          <a:xfrm>
            <a:off x="3425597" y="6130362"/>
            <a:ext cx="609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毕业去向：北京协和医学院 直博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5374A15-8035-5690-99D5-CF0AD3D28836}"/>
              </a:ext>
            </a:extLst>
          </p:cNvPr>
          <p:cNvSpPr txBox="1"/>
          <p:nvPr/>
        </p:nvSpPr>
        <p:spPr>
          <a:xfrm>
            <a:off x="6420396" y="310761"/>
            <a:ext cx="328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科研经历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57151EC-6307-497E-02BB-194011A3F81F}"/>
              </a:ext>
            </a:extLst>
          </p:cNvPr>
          <p:cNvSpPr/>
          <p:nvPr/>
        </p:nvSpPr>
        <p:spPr>
          <a:xfrm>
            <a:off x="6488351" y="883758"/>
            <a:ext cx="2390402" cy="14337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EF68596-41F7-ED37-2647-67CAE616939B}"/>
              </a:ext>
            </a:extLst>
          </p:cNvPr>
          <p:cNvSpPr txBox="1"/>
          <p:nvPr/>
        </p:nvSpPr>
        <p:spPr>
          <a:xfrm>
            <a:off x="6420396" y="1111013"/>
            <a:ext cx="53818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SCI</a:t>
            </a: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期刊论文</a:t>
            </a:r>
            <a:r>
              <a:rPr lang="en-US" altLang="zh-CN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篇（共同一作和参与作者）</a:t>
            </a:r>
            <a:endParaRPr lang="en-US" altLang="zh-CN" sz="22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中文核心论文</a:t>
            </a:r>
            <a:r>
              <a:rPr lang="en-US" altLang="zh-CN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篇（参与作者）</a:t>
            </a:r>
            <a:endParaRPr lang="en-US" altLang="zh-CN" sz="22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会议论文</a:t>
            </a:r>
            <a:r>
              <a:rPr lang="en-US" altLang="zh-CN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篇（第一作者）</a:t>
            </a:r>
            <a:endParaRPr lang="en-US" altLang="zh-CN" sz="22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受邀在学术会议上作报告</a:t>
            </a:r>
            <a:r>
              <a:rPr lang="en-US" altLang="zh-CN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次</a:t>
            </a:r>
            <a:endParaRPr lang="en-US" altLang="zh-CN" sz="22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200" b="1" dirty="0" err="1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iGEM</a:t>
            </a: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国际银奖</a:t>
            </a:r>
            <a:endParaRPr lang="en-US" altLang="zh-CN" sz="22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实验设计论坛全国铜奖（两年）</a:t>
            </a:r>
            <a:endParaRPr lang="en-US" altLang="zh-CN" sz="22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853CB1-BFB3-19A5-5051-248E4FC4DDAD}"/>
              </a:ext>
            </a:extLst>
          </p:cNvPr>
          <p:cNvSpPr txBox="1"/>
          <p:nvPr/>
        </p:nvSpPr>
        <p:spPr>
          <a:xfrm>
            <a:off x="7248771" y="3332053"/>
            <a:ext cx="328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学生工作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F92BBD7-36EA-6672-3D45-73C29885E8E8}"/>
              </a:ext>
            </a:extLst>
          </p:cNvPr>
          <p:cNvSpPr/>
          <p:nvPr/>
        </p:nvSpPr>
        <p:spPr>
          <a:xfrm>
            <a:off x="7365739" y="3843003"/>
            <a:ext cx="2390402" cy="14337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4FA270A-428C-B718-349F-4B4B7CD01386}"/>
              </a:ext>
            </a:extLst>
          </p:cNvPr>
          <p:cNvSpPr txBox="1"/>
          <p:nvPr/>
        </p:nvSpPr>
        <p:spPr>
          <a:xfrm>
            <a:off x="7146317" y="4037481"/>
            <a:ext cx="52196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致仁书院团委副书记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致仁书院学生发展委员会主席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致仁书院第一党支部委员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致仁书院党总支委员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南方科技大学学习中心学业咨询导生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医学院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“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百千万工程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”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突击队队长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39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0" y="0"/>
            <a:ext cx="12192000" cy="2481141"/>
          </a:xfrm>
          <a:custGeom>
            <a:avLst/>
            <a:gdLst/>
            <a:ahLst/>
            <a:cxnLst/>
            <a:rect l="l" t="t" r="r" b="b"/>
            <a:pathLst>
              <a:path w="1553182" h="2709333">
                <a:moveTo>
                  <a:pt x="0" y="0"/>
                </a:moveTo>
                <a:lnTo>
                  <a:pt x="1553182" y="0"/>
                </a:lnTo>
                <a:lnTo>
                  <a:pt x="155318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13D94">
              <a:alpha val="74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01508" y="1063080"/>
            <a:ext cx="1040361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真言体免费商用" panose="02010600030101010101" charset="-122"/>
                <a:ea typeface="锐字真言体免费商用" panose="02010600030101010101" charset="-122"/>
                <a:cs typeface="+mn-cs"/>
              </a:rPr>
              <a:t>目 录 </a:t>
            </a:r>
            <a:r>
              <a:rPr kumimoji="0" lang="en-US" sz="5334" b="0" i="0" u="none" strike="noStrike" kern="1200" cap="none" spc="560" normalizeH="0" baseline="0" noProof="0" dirty="0">
                <a:ln>
                  <a:noFill/>
                </a:ln>
                <a:solidFill>
                  <a:srgbClr val="CFD8EC"/>
                </a:solidFill>
                <a:effectLst/>
                <a:uLnTx/>
                <a:uFillTx/>
                <a:latin typeface="Abadi" panose="020B0604020104020204" pitchFamily="34" charset="0"/>
                <a:ea typeface="宋体"/>
                <a:cs typeface="+mn-cs"/>
              </a:rPr>
              <a:t>/</a:t>
            </a:r>
            <a:r>
              <a:rPr kumimoji="0" lang="en-US" altLang="zh-CN" sz="5334" b="0" i="0" u="none" strike="noStrike" kern="1200" cap="none" spc="560" normalizeH="0" baseline="0" noProof="0" dirty="0">
                <a:ln>
                  <a:noFill/>
                </a:ln>
                <a:solidFill>
                  <a:srgbClr val="CFD8EC"/>
                </a:solidFill>
                <a:effectLst/>
                <a:uLnTx/>
                <a:uFillTx/>
                <a:latin typeface="Abadi" panose="020B0604020104020204" pitchFamily="34" charset="0"/>
                <a:ea typeface="宋体"/>
                <a:cs typeface="+mn-cs"/>
              </a:rPr>
              <a:t>CONTENTS</a:t>
            </a:r>
            <a:endParaRPr kumimoji="0" lang="en-US" altLang="zh-CN" sz="8000" b="0" i="0" u="none" strike="noStrike" kern="1200" cap="none" spc="560" normalizeH="0" baseline="0" noProof="0" dirty="0">
              <a:ln>
                <a:noFill/>
              </a:ln>
              <a:solidFill>
                <a:srgbClr val="CFD8EC"/>
              </a:solidFill>
              <a:effectLst/>
              <a:uLnTx/>
              <a:uFillTx/>
              <a:latin typeface="Abadi" panose="020B0604020104020204" pitchFamily="34" charset="0"/>
              <a:ea typeface="宋体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87750" y="2706450"/>
            <a:ext cx="11483391" cy="3693633"/>
            <a:chOff x="8656581" y="884235"/>
            <a:chExt cx="17225086" cy="5540449"/>
          </a:xfrm>
        </p:grpSpPr>
        <p:grpSp>
          <p:nvGrpSpPr>
            <p:cNvPr id="2" name="Group 2"/>
            <p:cNvGrpSpPr/>
            <p:nvPr/>
          </p:nvGrpSpPr>
          <p:grpSpPr>
            <a:xfrm>
              <a:off x="22782637" y="884235"/>
              <a:ext cx="1385888" cy="1385888"/>
              <a:chOff x="9699655" y="91892"/>
              <a:chExt cx="1847851" cy="1847851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9699655" y="91892"/>
                <a:ext cx="1847851" cy="1847851"/>
              </a:xfrm>
              <a:custGeom>
                <a:avLst/>
                <a:gdLst/>
                <a:ahLst/>
                <a:cxnLst/>
                <a:rect l="l" t="t" r="r" b="b"/>
                <a:pathLst>
                  <a:path w="1847850" h="1847850">
                    <a:moveTo>
                      <a:pt x="0" y="0"/>
                    </a:moveTo>
                    <a:lnTo>
                      <a:pt x="1828800" y="0"/>
                    </a:lnTo>
                    <a:cubicBezTo>
                      <a:pt x="1839341" y="0"/>
                      <a:pt x="1847850" y="8509"/>
                      <a:pt x="1847850" y="19050"/>
                    </a:cubicBezTo>
                    <a:lnTo>
                      <a:pt x="1847850" y="1847850"/>
                    </a:lnTo>
                    <a:lnTo>
                      <a:pt x="1809750" y="1847850"/>
                    </a:lnTo>
                    <a:lnTo>
                      <a:pt x="1809750" y="19050"/>
                    </a:lnTo>
                    <a:lnTo>
                      <a:pt x="1828800" y="19050"/>
                    </a:lnTo>
                    <a:lnTo>
                      <a:pt x="18288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14317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8656581" y="2197669"/>
              <a:ext cx="7202544" cy="907535"/>
              <a:chOff x="0" y="125292"/>
              <a:chExt cx="9603393" cy="1210047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0" y="215800"/>
                <a:ext cx="1823336" cy="111953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ts val="43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74994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01</a:t>
                </a: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2300532" y="125292"/>
                <a:ext cx="7302861" cy="87331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609630" rtl="0" eaLnBrk="1" fontAlgn="auto" latinLnBrk="0" hangingPunct="1">
                  <a:lnSpc>
                    <a:spcPts val="33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174994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专业选择</a:t>
                </a:r>
                <a:endParaRPr kumimoji="0" 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174994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8656581" y="4886554"/>
              <a:ext cx="7191957" cy="839653"/>
              <a:chOff x="0" y="-1127572"/>
              <a:chExt cx="9589277" cy="1119539"/>
            </a:xfrm>
          </p:grpSpPr>
          <p:sp>
            <p:nvSpPr>
              <p:cNvPr id="30" name="TextBox 30"/>
              <p:cNvSpPr txBox="1"/>
              <p:nvPr/>
            </p:nvSpPr>
            <p:spPr>
              <a:xfrm>
                <a:off x="0" y="-1127572"/>
                <a:ext cx="1823336" cy="111953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ts val="43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74994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03</a:t>
                </a:r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2286416" y="-1127572"/>
                <a:ext cx="7302861" cy="87331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609630" rtl="0" eaLnBrk="1" fontAlgn="auto" latinLnBrk="0" hangingPunct="1">
                  <a:lnSpc>
                    <a:spcPts val="33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174994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学习方法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6734945" y="2139034"/>
              <a:ext cx="9146722" cy="889139"/>
              <a:chOff x="10771152" y="-2413561"/>
              <a:chExt cx="12195630" cy="1185520"/>
            </a:xfrm>
          </p:grpSpPr>
          <p:sp>
            <p:nvSpPr>
              <p:cNvPr id="36" name="TextBox 36"/>
              <p:cNvSpPr txBox="1"/>
              <p:nvPr/>
            </p:nvSpPr>
            <p:spPr>
              <a:xfrm>
                <a:off x="10771152" y="-2347581"/>
                <a:ext cx="1823336" cy="111954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ts val="43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74994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02</a:t>
                </a:r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13035020" y="-2413561"/>
                <a:ext cx="9931762" cy="8733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609630" rtl="0" eaLnBrk="1" fontAlgn="auto" latinLnBrk="0" hangingPunct="1">
                  <a:lnSpc>
                    <a:spcPts val="33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174994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轻重缓急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6717363" y="4684226"/>
              <a:ext cx="7363129" cy="857273"/>
              <a:chOff x="10747706" y="-3903596"/>
              <a:chExt cx="9817504" cy="1143030"/>
            </a:xfrm>
          </p:grpSpPr>
          <p:sp>
            <p:nvSpPr>
              <p:cNvPr id="42" name="TextBox 42"/>
              <p:cNvSpPr txBox="1"/>
              <p:nvPr/>
            </p:nvSpPr>
            <p:spPr>
              <a:xfrm>
                <a:off x="10747706" y="-3880104"/>
                <a:ext cx="1823336" cy="111953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ts val="43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74994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04</a:t>
                </a:r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13262352" y="-3903596"/>
                <a:ext cx="7302858" cy="87331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609630" rtl="0" eaLnBrk="1" fontAlgn="auto" latinLnBrk="0" hangingPunct="1">
                  <a:lnSpc>
                    <a:spcPts val="33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174994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人际关系</a:t>
                </a:r>
                <a:endParaRPr kumimoji="0" 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174994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23739490" y="6090380"/>
              <a:ext cx="341000" cy="334304"/>
            </a:xfrm>
            <a:prstGeom prst="rect">
              <a:avLst/>
            </a:prstGeom>
            <a:solidFill>
              <a:srgbClr val="013D9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8" name="Freeform 3">
            <a:extLst>
              <a:ext uri="{FF2B5EF4-FFF2-40B4-BE49-F238E27FC236}">
                <a16:creationId xmlns:a16="http://schemas.microsoft.com/office/drawing/2014/main" id="{240E3584-27A8-1DBD-C882-D1630954A509}"/>
              </a:ext>
            </a:extLst>
          </p:cNvPr>
          <p:cNvSpPr/>
          <p:nvPr/>
        </p:nvSpPr>
        <p:spPr>
          <a:xfrm rot="10800000">
            <a:off x="344759" y="5676436"/>
            <a:ext cx="923925" cy="923925"/>
          </a:xfrm>
          <a:custGeom>
            <a:avLst/>
            <a:gdLst/>
            <a:ahLst/>
            <a:cxnLst/>
            <a:rect l="l" t="t" r="r" b="b"/>
            <a:pathLst>
              <a:path w="1847850" h="1847850">
                <a:moveTo>
                  <a:pt x="0" y="0"/>
                </a:moveTo>
                <a:lnTo>
                  <a:pt x="1828800" y="0"/>
                </a:lnTo>
                <a:cubicBezTo>
                  <a:pt x="1839341" y="0"/>
                  <a:pt x="1847850" y="8509"/>
                  <a:pt x="1847850" y="19050"/>
                </a:cubicBezTo>
                <a:lnTo>
                  <a:pt x="1847850" y="1847850"/>
                </a:lnTo>
                <a:lnTo>
                  <a:pt x="1809750" y="1847850"/>
                </a:lnTo>
                <a:lnTo>
                  <a:pt x="1809750" y="19050"/>
                </a:lnTo>
                <a:lnTo>
                  <a:pt x="1828800" y="19050"/>
                </a:lnTo>
                <a:lnTo>
                  <a:pt x="18288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14317B"/>
          </a:solidFill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B5ABE-7160-FF9C-FD77-E408EB1E4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36968" r="22874" b="38387"/>
          <a:stretch/>
        </p:blipFill>
        <p:spPr>
          <a:xfrm>
            <a:off x="8831372" y="-83106"/>
            <a:ext cx="316835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9165"/>
            <a:ext cx="12193425" cy="6854446"/>
          </a:xfrm>
          <a:prstGeom prst="rect">
            <a:avLst/>
          </a:prstGeom>
          <a:gradFill>
            <a:gsLst>
              <a:gs pos="90000">
                <a:schemeClr val="accent1">
                  <a:lumMod val="75000"/>
                </a:schemeClr>
              </a:gs>
              <a:gs pos="0">
                <a:schemeClr val="tx1">
                  <a:alpha val="30000"/>
                  <a:lumMod val="0"/>
                  <a:lumOff val="10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马善政毛笔" pitchFamily="2" charset="-122"/>
                <a:ea typeface="马善政毛笔" pitchFamily="2" charset="-122"/>
                <a:cs typeface="+mn-cs"/>
              </a:rPr>
              <a:t>           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马善政毛笔" pitchFamily="2" charset="-122"/>
              <a:ea typeface="马善政毛笔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7B02C9-9261-20D6-3DF7-5BE9770DC6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36968" r="22874" b="38387"/>
          <a:stretch/>
        </p:blipFill>
        <p:spPr>
          <a:xfrm>
            <a:off x="29945" y="-20630"/>
            <a:ext cx="3168352" cy="1008112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143D1B80-986A-47BF-37CA-9287170DA3B2}"/>
              </a:ext>
            </a:extLst>
          </p:cNvPr>
          <p:cNvSpPr txBox="1"/>
          <p:nvPr/>
        </p:nvSpPr>
        <p:spPr>
          <a:xfrm>
            <a:off x="-457200" y="-736600"/>
            <a:ext cx="2618503" cy="3180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30" rtl="0" eaLnBrk="1" fontAlgn="auto" latinLnBrk="0" hangingPunct="1">
              <a:lnSpc>
                <a:spcPts val="306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3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/>
                <a:ea typeface="宋体"/>
                <a:cs typeface="+mn-cs"/>
              </a:rPr>
              <a:t>01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A544527-9A00-B0FB-9A2B-75B355733F35}"/>
              </a:ext>
            </a:extLst>
          </p:cNvPr>
          <p:cNvSpPr txBox="1"/>
          <p:nvPr/>
        </p:nvSpPr>
        <p:spPr>
          <a:xfrm>
            <a:off x="741677" y="3093207"/>
            <a:ext cx="11658042" cy="685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400" b="1" i="0" u="none" strike="noStrike" kern="1200" cap="none" spc="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专业选择</a:t>
            </a:r>
            <a:r>
              <a:rPr lang="zh-CN" altLang="en-US" sz="64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40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自己喜欢的</a:t>
            </a:r>
            <a:r>
              <a:rPr lang="en-US" altLang="zh-CN" sz="40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or</a:t>
            </a:r>
            <a:r>
              <a:rPr lang="zh-CN" altLang="en-US" sz="40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家人推荐的</a:t>
            </a:r>
            <a:endParaRPr kumimoji="0" lang="en-US" sz="6400" b="1" i="0" u="none" strike="noStrike" kern="1200" cap="none" spc="53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F9CA28-7970-5513-5661-7F8E0C3B7CF8}"/>
              </a:ext>
            </a:extLst>
          </p:cNvPr>
          <p:cNvSpPr/>
          <p:nvPr/>
        </p:nvSpPr>
        <p:spPr>
          <a:xfrm>
            <a:off x="773825" y="3833153"/>
            <a:ext cx="8933494" cy="485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18" name="图形 17" descr="v 形箭头">
            <a:extLst>
              <a:ext uri="{FF2B5EF4-FFF2-40B4-BE49-F238E27FC236}">
                <a16:creationId xmlns:a16="http://schemas.microsoft.com/office/drawing/2014/main" id="{5F23E035-29E6-298A-01D9-7237C07E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677" y="4711693"/>
            <a:ext cx="1147133" cy="9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18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42BBA1-67C3-2769-74EC-BAD9B8BF821A}"/>
              </a:ext>
            </a:extLst>
          </p:cNvPr>
          <p:cNvSpPr/>
          <p:nvPr/>
        </p:nvSpPr>
        <p:spPr>
          <a:xfrm>
            <a:off x="0" y="0"/>
            <a:ext cx="5734594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97A6F-C8BC-A1E8-7DA0-4FDAC49D38D0}"/>
              </a:ext>
            </a:extLst>
          </p:cNvPr>
          <p:cNvSpPr txBox="1"/>
          <p:nvPr/>
        </p:nvSpPr>
        <p:spPr>
          <a:xfrm>
            <a:off x="360320" y="233980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兴趣是最好的老师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3BDF90-1D34-9382-6DB6-7BDE8453B474}"/>
              </a:ext>
            </a:extLst>
          </p:cNvPr>
          <p:cNvSpPr txBox="1"/>
          <p:nvPr/>
        </p:nvSpPr>
        <p:spPr>
          <a:xfrm>
            <a:off x="300446" y="1347235"/>
            <a:ext cx="119721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我选择医学，完全是依照自己的兴趣而来（父亲是计算机专业，母亲是财会专业）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但单方面的兴趣是不够的，还要对自己的未来有个</a:t>
            </a:r>
            <a:r>
              <a:rPr lang="zh-CN" altLang="en-US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清晰的规划</a:t>
            </a:r>
            <a:endParaRPr lang="zh-CN" altLang="en-US" sz="24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3E79F9-6DB1-FF01-4F57-6F6D918D4B32}"/>
              </a:ext>
            </a:extLst>
          </p:cNvPr>
          <p:cNvSpPr txBox="1"/>
          <p:nvPr/>
        </p:nvSpPr>
        <p:spPr>
          <a:xfrm>
            <a:off x="2201091" y="2421662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未来想从事的什么职业？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E93F36-3FD3-7611-06E8-CE6498B72C03}"/>
              </a:ext>
            </a:extLst>
          </p:cNvPr>
          <p:cNvSpPr txBox="1"/>
          <p:nvPr/>
        </p:nvSpPr>
        <p:spPr>
          <a:xfrm>
            <a:off x="2201091" y="2913917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对什么领域完全不感兴趣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3D07C4-6C94-10F6-9DEC-61782D15C26E}"/>
              </a:ext>
            </a:extLst>
          </p:cNvPr>
          <p:cNvSpPr txBox="1"/>
          <p:nvPr/>
        </p:nvSpPr>
        <p:spPr>
          <a:xfrm>
            <a:off x="2201091" y="3406172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对感兴趣的专业了解多少？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E4BAB3-2567-66AC-FC94-02EB5370D6F8}"/>
              </a:ext>
            </a:extLst>
          </p:cNvPr>
          <p:cNvSpPr txBox="1"/>
          <p:nvPr/>
        </p:nvSpPr>
        <p:spPr>
          <a:xfrm>
            <a:off x="6642462" y="3389741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是兴趣还是跟风？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1B205D-557B-03E8-58EF-63C98329D54B}"/>
              </a:ext>
            </a:extLst>
          </p:cNvPr>
          <p:cNvSpPr txBox="1"/>
          <p:nvPr/>
        </p:nvSpPr>
        <p:spPr>
          <a:xfrm>
            <a:off x="4437016" y="4010846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了解未来专业发展方向吗？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7C23438-30AB-627B-57F5-E9D415A373AC}"/>
              </a:ext>
            </a:extLst>
          </p:cNvPr>
          <p:cNvSpPr txBox="1"/>
          <p:nvPr/>
        </p:nvSpPr>
        <p:spPr>
          <a:xfrm>
            <a:off x="6642462" y="2848839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科研还是就业或是考公？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E1B1DEA-D2C3-6D05-A4D1-5EFFDB202DC1}"/>
              </a:ext>
            </a:extLst>
          </p:cNvPr>
          <p:cNvSpPr txBox="1"/>
          <p:nvPr/>
        </p:nvSpPr>
        <p:spPr>
          <a:xfrm>
            <a:off x="6642462" y="2420491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躺平还是继续奋斗？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A1871FA-F3F6-8AC6-F3BF-31C89FD3B351}"/>
              </a:ext>
            </a:extLst>
          </p:cNvPr>
          <p:cNvSpPr/>
          <p:nvPr/>
        </p:nvSpPr>
        <p:spPr>
          <a:xfrm>
            <a:off x="1875608" y="5805264"/>
            <a:ext cx="8945880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B435549-4837-A492-8AA0-D1474D48EAF5}"/>
              </a:ext>
            </a:extLst>
          </p:cNvPr>
          <p:cNvSpPr txBox="1"/>
          <p:nvPr/>
        </p:nvSpPr>
        <p:spPr>
          <a:xfrm>
            <a:off x="2867297" y="5987775"/>
            <a:ext cx="7318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一步一步走，走稳每一步才是最重要的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4460B93-E35C-2581-1BCF-2514FF284938}"/>
              </a:ext>
            </a:extLst>
          </p:cNvPr>
          <p:cNvSpPr txBox="1"/>
          <p:nvPr/>
        </p:nvSpPr>
        <p:spPr>
          <a:xfrm>
            <a:off x="300446" y="2922444"/>
            <a:ext cx="1423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要明确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23556FB-54CF-18FD-9913-A0CFC5C37A61}"/>
              </a:ext>
            </a:extLst>
          </p:cNvPr>
          <p:cNvSpPr/>
          <p:nvPr/>
        </p:nvSpPr>
        <p:spPr>
          <a:xfrm>
            <a:off x="2129246" y="2370909"/>
            <a:ext cx="8360228" cy="2247305"/>
          </a:xfrm>
          <a:prstGeom prst="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89AEF5C-377B-82A3-3C91-04FC7C0E7A18}"/>
              </a:ext>
            </a:extLst>
          </p:cNvPr>
          <p:cNvSpPr txBox="1"/>
          <p:nvPr/>
        </p:nvSpPr>
        <p:spPr>
          <a:xfrm>
            <a:off x="300445" y="4792610"/>
            <a:ext cx="1423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慢慢来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42CFE7D-1B69-7A4D-154C-C93A7AE57E94}"/>
              </a:ext>
            </a:extLst>
          </p:cNvPr>
          <p:cNvSpPr txBox="1"/>
          <p:nvPr/>
        </p:nvSpPr>
        <p:spPr>
          <a:xfrm>
            <a:off x="2129246" y="4759173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怎么发论文？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35AFF22-FC8B-BCD5-A38C-AD5E96E0926D}"/>
              </a:ext>
            </a:extLst>
          </p:cNvPr>
          <p:cNvSpPr txBox="1"/>
          <p:nvPr/>
        </p:nvSpPr>
        <p:spPr>
          <a:xfrm>
            <a:off x="6270170" y="4697451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发论文一篇论文要多久？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9BFDEE8-FACC-9706-B9A4-321CA6F27F01}"/>
              </a:ext>
            </a:extLst>
          </p:cNvPr>
          <p:cNvSpPr txBox="1"/>
          <p:nvPr/>
        </p:nvSpPr>
        <p:spPr>
          <a:xfrm>
            <a:off x="2125980" y="5152507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大一要天天去实验室吗？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88E8396-4AD3-D6C3-F781-4A9E4108736A}"/>
              </a:ext>
            </a:extLst>
          </p:cNvPr>
          <p:cNvSpPr txBox="1"/>
          <p:nvPr/>
        </p:nvSpPr>
        <p:spPr>
          <a:xfrm>
            <a:off x="6273436" y="5112473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科研要占多少时间？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E2394C7-05BC-6C84-F6B0-F2EFB6D506FA}"/>
              </a:ext>
            </a:extLst>
          </p:cNvPr>
          <p:cNvSpPr/>
          <p:nvPr/>
        </p:nvSpPr>
        <p:spPr>
          <a:xfrm>
            <a:off x="2129246" y="4738659"/>
            <a:ext cx="8360228" cy="835480"/>
          </a:xfrm>
          <a:prstGeom prst="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78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42BBA1-67C3-2769-74EC-BAD9B8BF821A}"/>
              </a:ext>
            </a:extLst>
          </p:cNvPr>
          <p:cNvSpPr/>
          <p:nvPr/>
        </p:nvSpPr>
        <p:spPr>
          <a:xfrm>
            <a:off x="0" y="0"/>
            <a:ext cx="5734594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97A6F-C8BC-A1E8-7DA0-4FDAC49D38D0}"/>
              </a:ext>
            </a:extLst>
          </p:cNvPr>
          <p:cNvSpPr txBox="1"/>
          <p:nvPr/>
        </p:nvSpPr>
        <p:spPr>
          <a:xfrm>
            <a:off x="360320" y="233980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机会多≠机会均等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3BDF90-1D34-9382-6DB6-7BDE8453B474}"/>
              </a:ext>
            </a:extLst>
          </p:cNvPr>
          <p:cNvSpPr txBox="1"/>
          <p:nvPr/>
        </p:nvSpPr>
        <p:spPr>
          <a:xfrm>
            <a:off x="219892" y="1190481"/>
            <a:ext cx="11972108" cy="113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南科大机会多但不是每个人都有机会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平台高是说你有足够高的上限，而不是证明你的下限也很高</a:t>
            </a:r>
            <a:endParaRPr lang="zh-CN" altLang="en-US" sz="24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A1871FA-F3F6-8AC6-F3BF-31C89FD3B351}"/>
              </a:ext>
            </a:extLst>
          </p:cNvPr>
          <p:cNvSpPr/>
          <p:nvPr/>
        </p:nvSpPr>
        <p:spPr>
          <a:xfrm>
            <a:off x="1733006" y="5805264"/>
            <a:ext cx="8945880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B435549-4837-A492-8AA0-D1474D48EAF5}"/>
              </a:ext>
            </a:extLst>
          </p:cNvPr>
          <p:cNvSpPr txBox="1"/>
          <p:nvPr/>
        </p:nvSpPr>
        <p:spPr>
          <a:xfrm>
            <a:off x="4479469" y="6074076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机会是自己创造的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298309-27AE-55AD-D7CE-79D10BD68260}"/>
              </a:ext>
            </a:extLst>
          </p:cNvPr>
          <p:cNvGrpSpPr/>
          <p:nvPr/>
        </p:nvGrpSpPr>
        <p:grpSpPr>
          <a:xfrm>
            <a:off x="450667" y="2576927"/>
            <a:ext cx="7006320" cy="1299756"/>
            <a:chOff x="2886890" y="2762794"/>
            <a:chExt cx="7006320" cy="129975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824F7F3-6E85-93C3-7354-904669A153ED}"/>
                </a:ext>
              </a:extLst>
            </p:cNvPr>
            <p:cNvSpPr txBox="1"/>
            <p:nvPr/>
          </p:nvSpPr>
          <p:spPr>
            <a:xfrm>
              <a:off x="3021605" y="2962741"/>
              <a:ext cx="68716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充分利用南科大的导师资源，多向老师请教。</a:t>
              </a:r>
              <a:endPara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充分利用学长资源，学会与学长学姐沟通。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39591CE-1D21-3FDA-CCAE-F2B544D34217}"/>
                </a:ext>
              </a:extLst>
            </p:cNvPr>
            <p:cNvSpPr/>
            <p:nvPr/>
          </p:nvSpPr>
          <p:spPr>
            <a:xfrm>
              <a:off x="2886890" y="2762794"/>
              <a:ext cx="6655527" cy="1299756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44DE60E-78C0-7F0E-DF06-B5317B7B9C7C}"/>
              </a:ext>
            </a:extLst>
          </p:cNvPr>
          <p:cNvSpPr/>
          <p:nvPr/>
        </p:nvSpPr>
        <p:spPr>
          <a:xfrm>
            <a:off x="7347858" y="2811024"/>
            <a:ext cx="4462054" cy="8315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不讨人厌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地沟通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311972-A2BB-3559-E00F-DA6D2E8AC2B0}"/>
              </a:ext>
            </a:extLst>
          </p:cNvPr>
          <p:cNvSpPr txBox="1"/>
          <p:nvPr/>
        </p:nvSpPr>
        <p:spPr>
          <a:xfrm>
            <a:off x="585382" y="5074787"/>
            <a:ext cx="444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如何联系导师进入实验室？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BD2C06-12B9-EA67-4890-BE66919ECBF3}"/>
              </a:ext>
            </a:extLst>
          </p:cNvPr>
          <p:cNvSpPr txBox="1"/>
          <p:nvPr/>
        </p:nvSpPr>
        <p:spPr>
          <a:xfrm>
            <a:off x="5013691" y="5096737"/>
            <a:ext cx="444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如何获得竞赛信息？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CF104C-3F84-67EE-F8C7-7940EDFDFBF3}"/>
              </a:ext>
            </a:extLst>
          </p:cNvPr>
          <p:cNvSpPr txBox="1"/>
          <p:nvPr/>
        </p:nvSpPr>
        <p:spPr>
          <a:xfrm>
            <a:off x="8545826" y="5074787"/>
            <a:ext cx="444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如何准备竞赛？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9720F1-EFF6-0A57-ADFF-8CF762FB51C1}"/>
              </a:ext>
            </a:extLst>
          </p:cNvPr>
          <p:cNvSpPr/>
          <p:nvPr/>
        </p:nvSpPr>
        <p:spPr>
          <a:xfrm>
            <a:off x="1119052" y="4123545"/>
            <a:ext cx="1611085" cy="8315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尊重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FCD6E7-4FBF-1183-B2CB-5AC01616EB53}"/>
              </a:ext>
            </a:extLst>
          </p:cNvPr>
          <p:cNvSpPr/>
          <p:nvPr/>
        </p:nvSpPr>
        <p:spPr>
          <a:xfrm>
            <a:off x="3930832" y="4123545"/>
            <a:ext cx="1611085" cy="8315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适时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D51BA4A-BB36-4BF8-C557-53D4CC6F4B4C}"/>
              </a:ext>
            </a:extLst>
          </p:cNvPr>
          <p:cNvSpPr/>
          <p:nvPr/>
        </p:nvSpPr>
        <p:spPr>
          <a:xfrm>
            <a:off x="6650085" y="4123544"/>
            <a:ext cx="1611085" cy="8315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清晰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B4A110-3DD2-FE99-8430-4311028012E6}"/>
              </a:ext>
            </a:extLst>
          </p:cNvPr>
          <p:cNvSpPr/>
          <p:nvPr/>
        </p:nvSpPr>
        <p:spPr>
          <a:xfrm>
            <a:off x="9251770" y="4123544"/>
            <a:ext cx="1611085" cy="8315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有边界感</a:t>
            </a:r>
          </a:p>
        </p:txBody>
      </p:sp>
    </p:spTree>
    <p:extLst>
      <p:ext uri="{BB962C8B-B14F-4D97-AF65-F5344CB8AC3E}">
        <p14:creationId xmlns:p14="http://schemas.microsoft.com/office/powerpoint/2010/main" val="127380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9165"/>
            <a:ext cx="12193425" cy="6854446"/>
          </a:xfrm>
          <a:prstGeom prst="rect">
            <a:avLst/>
          </a:prstGeom>
          <a:gradFill>
            <a:gsLst>
              <a:gs pos="90000">
                <a:schemeClr val="accent1">
                  <a:lumMod val="75000"/>
                </a:schemeClr>
              </a:gs>
              <a:gs pos="0">
                <a:schemeClr val="tx1">
                  <a:alpha val="30000"/>
                  <a:lumMod val="0"/>
                  <a:lumOff val="10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马善政毛笔" pitchFamily="2" charset="-122"/>
                <a:ea typeface="马善政毛笔" pitchFamily="2" charset="-122"/>
                <a:cs typeface="+mn-cs"/>
              </a:rPr>
              <a:t>           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马善政毛笔" pitchFamily="2" charset="-122"/>
              <a:ea typeface="马善政毛笔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7B02C9-9261-20D6-3DF7-5BE9770DC6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36968" r="22874" b="38387"/>
          <a:stretch/>
        </p:blipFill>
        <p:spPr>
          <a:xfrm>
            <a:off x="29945" y="-20630"/>
            <a:ext cx="3168352" cy="1008112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143D1B80-986A-47BF-37CA-9287170DA3B2}"/>
              </a:ext>
            </a:extLst>
          </p:cNvPr>
          <p:cNvSpPr txBox="1"/>
          <p:nvPr/>
        </p:nvSpPr>
        <p:spPr>
          <a:xfrm>
            <a:off x="-457200" y="-736600"/>
            <a:ext cx="2618503" cy="3180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30" rtl="0" eaLnBrk="1" fontAlgn="auto" latinLnBrk="0" hangingPunct="1">
              <a:lnSpc>
                <a:spcPts val="306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3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/>
                <a:ea typeface="宋体"/>
                <a:cs typeface="+mn-cs"/>
              </a:rPr>
              <a:t>02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A544527-9A00-B0FB-9A2B-75B355733F35}"/>
              </a:ext>
            </a:extLst>
          </p:cNvPr>
          <p:cNvSpPr txBox="1"/>
          <p:nvPr/>
        </p:nvSpPr>
        <p:spPr>
          <a:xfrm>
            <a:off x="741677" y="3093207"/>
            <a:ext cx="11658042" cy="685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轻重缓急：</a:t>
            </a:r>
            <a:r>
              <a:rPr lang="en-US" altLang="zh-CN" sz="36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GPA</a:t>
            </a:r>
            <a:r>
              <a:rPr lang="zh-CN" altLang="en-US" sz="3600" b="1" spc="53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、科研、学生活动抓哪一个？</a:t>
            </a:r>
            <a:endParaRPr kumimoji="0" lang="en-US" sz="6400" b="1" i="0" u="none" strike="noStrike" kern="1200" cap="none" spc="53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F9CA28-7970-5513-5661-7F8E0C3B7CF8}"/>
              </a:ext>
            </a:extLst>
          </p:cNvPr>
          <p:cNvSpPr/>
          <p:nvPr/>
        </p:nvSpPr>
        <p:spPr>
          <a:xfrm>
            <a:off x="773825" y="3833153"/>
            <a:ext cx="8933494" cy="485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18" name="图形 17" descr="v 形箭头">
            <a:extLst>
              <a:ext uri="{FF2B5EF4-FFF2-40B4-BE49-F238E27FC236}">
                <a16:creationId xmlns:a16="http://schemas.microsoft.com/office/drawing/2014/main" id="{5F23E035-29E6-298A-01D9-7237C07E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677" y="4711693"/>
            <a:ext cx="1147133" cy="9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08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42BBA1-67C3-2769-74EC-BAD9B8BF821A}"/>
              </a:ext>
            </a:extLst>
          </p:cNvPr>
          <p:cNvSpPr/>
          <p:nvPr/>
        </p:nvSpPr>
        <p:spPr>
          <a:xfrm>
            <a:off x="0" y="0"/>
            <a:ext cx="5734594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97A6F-C8BC-A1E8-7DA0-4FDAC49D38D0}"/>
              </a:ext>
            </a:extLst>
          </p:cNvPr>
          <p:cNvSpPr txBox="1"/>
          <p:nvPr/>
        </p:nvSpPr>
        <p:spPr>
          <a:xfrm>
            <a:off x="360320" y="233980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GPA</a:t>
            </a:r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是必备条件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3BDF90-1D34-9382-6DB6-7BDE8453B474}"/>
              </a:ext>
            </a:extLst>
          </p:cNvPr>
          <p:cNvSpPr txBox="1"/>
          <p:nvPr/>
        </p:nvSpPr>
        <p:spPr>
          <a:xfrm>
            <a:off x="59871" y="5363100"/>
            <a:ext cx="11972108" cy="113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保研：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GPA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低于前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30%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直接不予录取（华西医院）；申请：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GPA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是敲门砖。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GPA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是证明你学习能力的最直观数据。</a:t>
            </a:r>
            <a:endParaRPr lang="zh-CN" altLang="en-US" sz="24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64289A-4F2F-475D-3F37-85FE3CDE4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41"/>
          <a:stretch/>
        </p:blipFill>
        <p:spPr>
          <a:xfrm>
            <a:off x="0" y="1169724"/>
            <a:ext cx="8120098" cy="407638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14F76FC-DD93-F66F-356E-0214A429C581}"/>
              </a:ext>
            </a:extLst>
          </p:cNvPr>
          <p:cNvSpPr/>
          <p:nvPr/>
        </p:nvSpPr>
        <p:spPr>
          <a:xfrm>
            <a:off x="615044" y="4447902"/>
            <a:ext cx="7145383" cy="3621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F547170-9BA9-9AA5-86B3-42314381FC71}"/>
              </a:ext>
            </a:extLst>
          </p:cNvPr>
          <p:cNvSpPr txBox="1"/>
          <p:nvPr/>
        </p:nvSpPr>
        <p:spPr>
          <a:xfrm>
            <a:off x="8314509" y="1674674"/>
            <a:ext cx="3559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我看</a:t>
            </a:r>
            <a:r>
              <a:rPr lang="en-US" altLang="zh-CN" sz="36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XXX</a:t>
            </a:r>
            <a:r>
              <a:rPr lang="zh-CN" altLang="en-US" sz="36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en-US" altLang="zh-CN" sz="36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GPA</a:t>
            </a:r>
            <a:r>
              <a:rPr lang="zh-CN" altLang="en-US" sz="36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也一般，他出路就挺好的呀？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5A39FD-DFB7-44DB-FF86-19BE46752D85}"/>
              </a:ext>
            </a:extLst>
          </p:cNvPr>
          <p:cNvSpPr txBox="1"/>
          <p:nvPr/>
        </p:nvSpPr>
        <p:spPr>
          <a:xfrm>
            <a:off x="8314509" y="3795885"/>
            <a:ext cx="3559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不要拿别人的成功赌自己的前途</a:t>
            </a:r>
          </a:p>
        </p:txBody>
      </p:sp>
    </p:spTree>
    <p:extLst>
      <p:ext uri="{BB962C8B-B14F-4D97-AF65-F5344CB8AC3E}">
        <p14:creationId xmlns:p14="http://schemas.microsoft.com/office/powerpoint/2010/main" val="232257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42BBA1-67C3-2769-74EC-BAD9B8BF821A}"/>
              </a:ext>
            </a:extLst>
          </p:cNvPr>
          <p:cNvSpPr/>
          <p:nvPr/>
        </p:nvSpPr>
        <p:spPr>
          <a:xfrm>
            <a:off x="0" y="0"/>
            <a:ext cx="5734594" cy="105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97A6F-C8BC-A1E8-7DA0-4FDAC49D38D0}"/>
              </a:ext>
            </a:extLst>
          </p:cNvPr>
          <p:cNvSpPr txBox="1"/>
          <p:nvPr/>
        </p:nvSpPr>
        <p:spPr>
          <a:xfrm>
            <a:off x="360320" y="233980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科研竞赛是锦上添花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3BDF90-1D34-9382-6DB6-7BDE8453B474}"/>
              </a:ext>
            </a:extLst>
          </p:cNvPr>
          <p:cNvSpPr txBox="1"/>
          <p:nvPr/>
        </p:nvSpPr>
        <p:spPr>
          <a:xfrm>
            <a:off x="109946" y="1182986"/>
            <a:ext cx="11972108" cy="1688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科研竞赛往往是通向更好出路的重要一环。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争取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不落后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，多看重经历和学到了什么，少一点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功利心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3D8725-BB9C-34FC-5BD1-7EE4DB1FD3C6}"/>
              </a:ext>
            </a:extLst>
          </p:cNvPr>
          <p:cNvSpPr txBox="1"/>
          <p:nvPr/>
        </p:nvSpPr>
        <p:spPr>
          <a:xfrm>
            <a:off x="5605059" y="2629322"/>
            <a:ext cx="612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科研竞赛和</a:t>
            </a:r>
            <a:r>
              <a:rPr lang="en-US" altLang="zh-CN" sz="36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GPA</a:t>
            </a:r>
            <a:r>
              <a:rPr lang="zh-CN" altLang="en-US" sz="36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并不冲突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9D41F6-0CE6-DA9E-C311-4434D7F12CA2}"/>
              </a:ext>
            </a:extLst>
          </p:cNvPr>
          <p:cNvSpPr txBox="1"/>
          <p:nvPr/>
        </p:nvSpPr>
        <p:spPr>
          <a:xfrm>
            <a:off x="900250" y="2690876"/>
            <a:ext cx="423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科研重要还是</a:t>
            </a:r>
            <a:r>
              <a:rPr lang="en-US" altLang="zh-CN" sz="2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GPA</a:t>
            </a:r>
            <a:r>
              <a:rPr lang="zh-CN" altLang="en-US" sz="2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重要？</a:t>
            </a:r>
          </a:p>
        </p:txBody>
      </p:sp>
      <p:sp>
        <p:nvSpPr>
          <p:cNvPr id="5" name="箭头: 燕尾形 4">
            <a:extLst>
              <a:ext uri="{FF2B5EF4-FFF2-40B4-BE49-F238E27FC236}">
                <a16:creationId xmlns:a16="http://schemas.microsoft.com/office/drawing/2014/main" id="{1FD71AA2-5AC2-CEFC-B86D-D1E4354E278D}"/>
              </a:ext>
            </a:extLst>
          </p:cNvPr>
          <p:cNvSpPr/>
          <p:nvPr/>
        </p:nvSpPr>
        <p:spPr>
          <a:xfrm>
            <a:off x="5023218" y="2757642"/>
            <a:ext cx="698863" cy="389687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4A3088-D20C-ADB4-17B7-F00E4422C58F}"/>
              </a:ext>
            </a:extLst>
          </p:cNvPr>
          <p:cNvSpPr txBox="1"/>
          <p:nvPr/>
        </p:nvSpPr>
        <p:spPr>
          <a:xfrm>
            <a:off x="360320" y="3474720"/>
            <a:ext cx="4702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如何入门竞赛？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11B41D3-CCE5-9E37-8194-C3856DF33A7B}"/>
              </a:ext>
            </a:extLst>
          </p:cNvPr>
          <p:cNvSpPr/>
          <p:nvPr/>
        </p:nvSpPr>
        <p:spPr>
          <a:xfrm>
            <a:off x="751114" y="4271554"/>
            <a:ext cx="3004457" cy="7380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克服恐惧心理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23E7893-79B3-5175-995E-CAE228B8EF09}"/>
              </a:ext>
            </a:extLst>
          </p:cNvPr>
          <p:cNvSpPr/>
          <p:nvPr/>
        </p:nvSpPr>
        <p:spPr>
          <a:xfrm>
            <a:off x="4541520" y="4271554"/>
            <a:ext cx="3004457" cy="7380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一个好队友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335130-2E6E-225F-03C3-AF6B2578DBF8}"/>
              </a:ext>
            </a:extLst>
          </p:cNvPr>
          <p:cNvSpPr/>
          <p:nvPr/>
        </p:nvSpPr>
        <p:spPr>
          <a:xfrm>
            <a:off x="8460377" y="4271554"/>
            <a:ext cx="3165566" cy="7380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合理的选择和期待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CACC106-2D24-DDB1-8862-5FB0872D603C}"/>
              </a:ext>
            </a:extLst>
          </p:cNvPr>
          <p:cNvSpPr/>
          <p:nvPr/>
        </p:nvSpPr>
        <p:spPr>
          <a:xfrm>
            <a:off x="751114" y="5429794"/>
            <a:ext cx="3004457" cy="7380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时间规划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59D7CFE-EF60-0E9B-8AEE-612A939ABA8F}"/>
              </a:ext>
            </a:extLst>
          </p:cNvPr>
          <p:cNvSpPr/>
          <p:nvPr/>
        </p:nvSpPr>
        <p:spPr>
          <a:xfrm>
            <a:off x="4541519" y="5429794"/>
            <a:ext cx="3004457" cy="7380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注重学习过程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EA0EDF3-C206-EF40-E48D-8D4B347BED17}"/>
              </a:ext>
            </a:extLst>
          </p:cNvPr>
          <p:cNvSpPr/>
          <p:nvPr/>
        </p:nvSpPr>
        <p:spPr>
          <a:xfrm>
            <a:off x="8460377" y="5429794"/>
            <a:ext cx="3165566" cy="7380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大学是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信息化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endParaRPr lang="zh-CN" alt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03714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3">
      <a:dk1>
        <a:sysClr val="windowText" lastClr="000000"/>
      </a:dk1>
      <a:lt1>
        <a:sysClr val="window" lastClr="FFFFFF"/>
      </a:lt1>
      <a:dk2>
        <a:srgbClr val="013A89"/>
      </a:dk2>
      <a:lt2>
        <a:srgbClr val="FFFFFF"/>
      </a:lt2>
      <a:accent1>
        <a:srgbClr val="013A89"/>
      </a:accent1>
      <a:accent2>
        <a:srgbClr val="013A89"/>
      </a:accent2>
      <a:accent3>
        <a:srgbClr val="013A89"/>
      </a:accent3>
      <a:accent4>
        <a:srgbClr val="E3EAF6"/>
      </a:accent4>
      <a:accent5>
        <a:srgbClr val="E3EAF6"/>
      </a:accent5>
      <a:accent6>
        <a:srgbClr val="E3EAF6"/>
      </a:accent6>
      <a:hlink>
        <a:srgbClr val="E3EAF6"/>
      </a:hlink>
      <a:folHlink>
        <a:srgbClr val="E3EAF6"/>
      </a:folHlink>
    </a:clrScheme>
    <a:fontScheme name="font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>
            <a:alphaModFix amt="67000"/>
          </a:blip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969</Words>
  <Application>Microsoft Office PowerPoint</Application>
  <PresentationFormat>宽屏</PresentationFormat>
  <Paragraphs>166</Paragraphs>
  <Slides>19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等线 Light</vt:lpstr>
      <vt:lpstr>马善政毛笔</vt:lpstr>
      <vt:lpstr>锐字真言体免费商用</vt:lpstr>
      <vt:lpstr>Calibri</vt:lpstr>
      <vt:lpstr>等线</vt:lpstr>
      <vt:lpstr>Abadi</vt:lpstr>
      <vt:lpstr>Wingdings</vt:lpstr>
      <vt:lpstr>华文中宋</vt:lpstr>
      <vt:lpstr>宋体</vt:lpstr>
      <vt:lpstr>Arial</vt:lpstr>
      <vt:lpstr>1_Office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尚儒 李</dc:creator>
  <cp:lastModifiedBy>尚儒 李</cp:lastModifiedBy>
  <cp:revision>4</cp:revision>
  <dcterms:created xsi:type="dcterms:W3CDTF">2024-10-12T10:59:04Z</dcterms:created>
  <dcterms:modified xsi:type="dcterms:W3CDTF">2024-10-13T02:48:46Z</dcterms:modified>
</cp:coreProperties>
</file>